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64" r:id="rId3"/>
    <p:sldId id="287" r:id="rId4"/>
    <p:sldId id="291" r:id="rId5"/>
    <p:sldId id="282" r:id="rId6"/>
    <p:sldId id="290" r:id="rId7"/>
    <p:sldId id="289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92" r:id="rId16"/>
    <p:sldId id="280" r:id="rId17"/>
    <p:sldId id="259" r:id="rId18"/>
  </p:sldIdLst>
  <p:sldSz cx="10687050" cy="6011545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1700" kern="1200">
        <a:solidFill>
          <a:schemeClr val="tx1"/>
        </a:solidFill>
        <a:latin typeface="Arial" panose="020B060402020209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44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364" autoAdjust="0"/>
  </p:normalViewPr>
  <p:slideViewPr>
    <p:cSldViewPr snapToObjects="1">
      <p:cViewPr>
        <p:scale>
          <a:sx n="112" d="100"/>
          <a:sy n="112" d="100"/>
        </p:scale>
        <p:origin x="-354" y="-462"/>
      </p:cViewPr>
      <p:guideLst>
        <p:guide orient="horz" pos="1790"/>
        <p:guide pos="336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0" hangingPunct="0">
              <a:buFont typeface="Arial" panose="020B060402020209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0" hangingPunct="0">
              <a:buFont typeface="Arial" panose="020B0604020202090204" pitchFamily="34" charset="0"/>
              <a:buNone/>
              <a:defRPr sz="1200"/>
            </a:lvl1pPr>
          </a:lstStyle>
          <a:p>
            <a:pPr>
              <a:defRPr/>
            </a:pPr>
            <a:fld id="{A9344A62-3E12-444F-BB42-FA0A054CC7DC}" type="datetimeFigureOut">
              <a:rPr lang="zh-CN" altLang="en-US"/>
            </a:fld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4101" name="Rectangle 5"/>
          <p:cNvSpPr>
            <a:spLocks noGrp="1" noRot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0" hangingPunct="0">
              <a:buFont typeface="Arial" panose="020B0604020202090204" pitchFamily="34" charset="0"/>
              <a:buNone/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0" hangingPunct="0">
              <a:buFont typeface="Arial" panose="020B0604020202090204" pitchFamily="34" charset="0"/>
              <a:buNone/>
              <a:defRPr sz="1200" smtClean="0"/>
            </a:lvl1pPr>
          </a:lstStyle>
          <a:p>
            <a:pPr>
              <a:defRPr/>
            </a:pPr>
            <a:fld id="{1E58DD24-B2B7-4B39-BD9C-91E8515D349B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01200" y="1866900"/>
            <a:ext cx="9084651" cy="128905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noProof="0" smtClean="0"/>
              <a:t>单击此处编辑母版标题样式</a:t>
            </a:r>
            <a:endParaRPr lang="zh-CN" noProof="0" smtClean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02398" y="3406775"/>
            <a:ext cx="7482255" cy="15367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zh-CN" noProof="0" smtClean="0"/>
              <a:t>单击此处编辑母版副标题样式</a:t>
            </a:r>
            <a:endParaRPr lang="zh-CN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sz="1400"/>
            </a:lvl1pPr>
          </a:lstStyle>
          <a:p>
            <a:pPr>
              <a:defRPr/>
            </a:pPr>
            <a:fld id="{5692BA63-D444-4DE9-9504-40DA1283DE72}" type="datetime1">
              <a:rPr lang="zh-CN" altLang="en-US"/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 sz="14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1400" smtClean="0"/>
            </a:lvl1pPr>
          </a:lstStyle>
          <a:p>
            <a:pPr>
              <a:defRPr/>
            </a:pPr>
            <a:fld id="{45C1F7A2-009D-4AFF-9797-2E5EB4DDA200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A04508-F39E-4A33-B366-4C929FD068E0}" type="datetime1">
              <a:rPr lang="zh-CN" altLang="en-US"/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D728C7-33B3-4A61-8413-5FE463CE277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749949" y="241301"/>
            <a:ext cx="2403596" cy="512921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5390" y="241301"/>
            <a:ext cx="7033583" cy="512921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F67FF0-F36E-4DAE-9163-24A0CFAEB5FE}" type="datetime1">
              <a:rPr lang="zh-CN" altLang="en-US"/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841CC0-D0BD-4CE0-A947-3CF3106FA0B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153CBF-E402-4F63-AF9D-42B87A52FBD2}" type="datetime1">
              <a:rPr lang="zh-CN" altLang="en-US"/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FE91ED-D745-4804-913E-9B8E8E84FD4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4558" y="3862389"/>
            <a:ext cx="9082767" cy="1195387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44558" y="2547938"/>
            <a:ext cx="9082767" cy="131445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5149AB-8FC8-4F94-99D5-B29846D1DAD1}" type="datetime1">
              <a:rPr lang="zh-CN" altLang="en-US"/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110CC7-3371-4048-9D13-E2CCA27A00E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35390" y="1403351"/>
            <a:ext cx="4718590" cy="3967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434956" y="1403351"/>
            <a:ext cx="4718589" cy="3967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E266B8-8017-498E-8AC2-438C44D80643}" type="datetime1">
              <a:rPr lang="zh-CN" altLang="en-US"/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EACF57-BCD8-4A30-A8A0-F8123E14393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3505" y="241301"/>
            <a:ext cx="9620041" cy="1001713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33506" y="1346200"/>
            <a:ext cx="4722359" cy="5603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33506" y="1906589"/>
            <a:ext cx="4722359" cy="34639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429301" y="1346200"/>
            <a:ext cx="4724245" cy="5603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429301" y="1906589"/>
            <a:ext cx="4724245" cy="34639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DE92E5-29F8-4E22-A5E1-3DE409DFBF48}" type="datetime1">
              <a:rPr lang="zh-CN" altLang="en-US"/>
            </a:fld>
            <a:endParaRPr lang="zh-CN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604A71-4A72-4885-B09D-6FC6CD02401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28D5FB-AE99-477F-B292-1AD43F6638EE}" type="datetime1">
              <a:rPr lang="zh-CN" altLang="en-US"/>
            </a:fld>
            <a:endParaRPr lang="zh-CN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E560E9-ACF3-4E47-AB04-9B7CF8BBF92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0FBCD0-CE4F-43CE-AC7B-838B8E190A10}" type="datetime1">
              <a:rPr lang="zh-CN" altLang="en-US"/>
            </a:fld>
            <a:endParaRPr lang="zh-CN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5AD9B2-28D7-4644-8F94-B86504193B7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3505" y="239714"/>
            <a:ext cx="3517734" cy="1017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77546" y="239713"/>
            <a:ext cx="5976000" cy="5130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33505" y="1257301"/>
            <a:ext cx="3517734" cy="41132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D43581-AE36-4320-99F5-72E580CFE1A3}" type="datetime1">
              <a:rPr lang="zh-CN" altLang="en-US"/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65B100-FF57-496B-9FEE-4679F0452E9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94429" y="4208464"/>
            <a:ext cx="6413361" cy="4968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094429" y="536575"/>
            <a:ext cx="6413361" cy="36083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094429" y="4705350"/>
            <a:ext cx="6413361" cy="7048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013EEA-C29C-48C4-B07C-7314CA9AA6A1}" type="datetime1">
              <a:rPr lang="zh-CN" altLang="en-US"/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08B526-08D3-4A0C-BE99-DD1759BB0BB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4988" y="241300"/>
            <a:ext cx="9618662" cy="1001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ctr" anchorCtr="0" compatLnSpc="1"/>
          <a:lstStyle/>
          <a:p>
            <a:pPr lvl="0"/>
            <a:r>
              <a:rPr lang="zh-CN" altLang="zh-CN" smtClean="0"/>
              <a:t>单击此处编辑母版标题样式</a:t>
            </a:r>
            <a:endParaRPr lang="zh-CN" altLang="zh-CN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4988" y="1403350"/>
            <a:ext cx="9618662" cy="3967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/>
          <a:p>
            <a:pPr lvl="0"/>
            <a:r>
              <a:rPr lang="zh-CN" altLang="zh-CN" smtClean="0"/>
              <a:t>单击此处编辑母版文本样式</a:t>
            </a:r>
            <a:endParaRPr lang="zh-CN" altLang="zh-CN" smtClean="0"/>
          </a:p>
          <a:p>
            <a:pPr lvl="1"/>
            <a:r>
              <a:rPr lang="zh-CN" altLang="zh-CN" smtClean="0"/>
              <a:t>第二级</a:t>
            </a:r>
            <a:endParaRPr lang="zh-CN" altLang="zh-CN" smtClean="0"/>
          </a:p>
          <a:p>
            <a:pPr lvl="2"/>
            <a:r>
              <a:rPr lang="zh-CN" altLang="zh-CN" smtClean="0"/>
              <a:t>第三级</a:t>
            </a:r>
            <a:endParaRPr lang="zh-CN" altLang="zh-CN" smtClean="0"/>
          </a:p>
          <a:p>
            <a:pPr lvl="3"/>
            <a:r>
              <a:rPr lang="zh-CN" altLang="zh-CN" smtClean="0"/>
              <a:t>第四级</a:t>
            </a:r>
            <a:endParaRPr lang="zh-CN" altLang="zh-CN" smtClean="0"/>
          </a:p>
          <a:p>
            <a:pPr lvl="4"/>
            <a:r>
              <a:rPr lang="zh-CN" altLang="zh-CN" smtClean="0"/>
              <a:t>第五级</a:t>
            </a:r>
            <a:endParaRPr lang="zh-CN" altLang="zh-CN" smtClean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34988" y="5473700"/>
            <a:ext cx="2492375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lvl1pPr eaLnBrk="1" hangingPunct="1">
              <a:buFont typeface="Arial" panose="020B0604020202090204" pitchFamily="34" charset="0"/>
              <a:buNone/>
              <a:defRPr sz="1300"/>
            </a:lvl1pPr>
          </a:lstStyle>
          <a:p>
            <a:pPr>
              <a:defRPr/>
            </a:pPr>
            <a:fld id="{61667755-C69C-40A6-9272-5C7DB4BB95C2}" type="datetime1">
              <a:rPr lang="zh-CN" altLang="en-US"/>
            </a:fld>
            <a:endParaRPr lang="zh-CN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1250" y="5473700"/>
            <a:ext cx="338455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lvl1pPr algn="ctr" eaLnBrk="1" hangingPunct="1">
              <a:buFont typeface="Arial" panose="020B0604020202090204" pitchFamily="34" charset="0"/>
              <a:buNone/>
              <a:defRPr sz="13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59688" y="5473700"/>
            <a:ext cx="2493962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lvl1pPr algn="r" eaLnBrk="1" hangingPunct="1">
              <a:buFont typeface="Arial" panose="020B0604020202090204" pitchFamily="34" charset="0"/>
              <a:buNone/>
              <a:defRPr sz="1300" smtClean="0"/>
            </a:lvl1pPr>
          </a:lstStyle>
          <a:p>
            <a:pPr>
              <a:defRPr/>
            </a:pPr>
            <a:fld id="{BA7778AB-83ED-4CC6-8127-1635A6BA4FAF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+mj-lt"/>
          <a:ea typeface="+mj-ea"/>
          <a:cs typeface="+mj-cs"/>
        </a:defRPr>
      </a:lvl1pPr>
      <a:lvl2pPr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2pPr>
      <a:lvl3pPr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3pPr>
      <a:lvl4pPr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4pPr>
      <a:lvl5pPr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5pPr>
      <a:lvl6pPr marL="457200"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6pPr>
      <a:lvl7pPr marL="914400"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7pPr>
      <a:lvl8pPr marL="1371600"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8pPr>
      <a:lvl9pPr marL="1828800" algn="ctr" defTabSz="901700" rtl="0" eaLnBrk="0" fontAlgn="base" hangingPunct="0">
        <a:spcBef>
          <a:spcPct val="0"/>
        </a:spcBef>
        <a:spcAft>
          <a:spcPct val="0"/>
        </a:spcAft>
        <a:defRPr sz="4300">
          <a:solidFill>
            <a:schemeClr val="tx2"/>
          </a:solidFill>
          <a:latin typeface="Arial" panose="020B0604020202090204" pitchFamily="34" charset="0"/>
          <a:ea typeface="宋体" panose="02010600030101010101" pitchFamily="2" charset="-122"/>
        </a:defRPr>
      </a:lvl9pPr>
    </p:titleStyle>
    <p:bodyStyle>
      <a:lvl1pPr marL="338455" indent="-338455" algn="l" defTabSz="901700" rtl="0" eaLnBrk="0" fontAlgn="base" hangingPunct="0">
        <a:spcBef>
          <a:spcPct val="20000"/>
        </a:spcBef>
        <a:spcAft>
          <a:spcPct val="0"/>
        </a:spcAft>
        <a:buChar char="•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33425" indent="-282575" algn="l" defTabSz="901700" rtl="0" eaLnBrk="0" fontAlgn="base" hangingPunct="0">
        <a:spcBef>
          <a:spcPct val="20000"/>
        </a:spcBef>
        <a:spcAft>
          <a:spcPct val="0"/>
        </a:spcAft>
        <a:buChar char="–"/>
        <a:defRPr sz="2700">
          <a:solidFill>
            <a:schemeClr val="tx1"/>
          </a:solidFill>
          <a:latin typeface="+mn-lt"/>
          <a:ea typeface="+mn-ea"/>
        </a:defRPr>
      </a:lvl2pPr>
      <a:lvl3pPr marL="1127125" indent="-225425" algn="l" defTabSz="901700" rtl="0" eaLnBrk="0" fontAlgn="base" hangingPunct="0">
        <a:spcBef>
          <a:spcPct val="20000"/>
        </a:spcBef>
        <a:spcAft>
          <a:spcPct val="0"/>
        </a:spcAft>
        <a:buChar char="•"/>
        <a:defRPr sz="2300">
          <a:solidFill>
            <a:schemeClr val="tx1"/>
          </a:solidFill>
          <a:latin typeface="+mn-lt"/>
          <a:ea typeface="+mn-ea"/>
        </a:defRPr>
      </a:lvl3pPr>
      <a:lvl4pPr marL="1577975" indent="-225425" algn="l" defTabSz="901700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+mn-lt"/>
          <a:ea typeface="+mn-ea"/>
        </a:defRPr>
      </a:lvl4pPr>
      <a:lvl5pPr marL="2028825" indent="-225425" algn="l" defTabSz="901700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5pPr>
      <a:lvl6pPr marL="2486025" indent="-225425" algn="l" defTabSz="901700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6pPr>
      <a:lvl7pPr marL="2943225" indent="-225425" algn="l" defTabSz="901700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7pPr>
      <a:lvl8pPr marL="3400425" indent="-225425" algn="l" defTabSz="901700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8pPr>
      <a:lvl9pPr marL="3857625" indent="-225425" algn="l" defTabSz="901700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1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1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3" b="15633"/>
          <a:stretch>
            <a:fillRect/>
          </a:stretch>
        </p:blipFill>
        <p:spPr>
          <a:xfrm>
            <a:off x="0" y="215196"/>
            <a:ext cx="10687050" cy="6012000"/>
          </a:xfrm>
          <a:prstGeom prst="rect">
            <a:avLst/>
          </a:prstGeom>
          <a:effectLst/>
        </p:spPr>
      </p:pic>
      <p:sp>
        <p:nvSpPr>
          <p:cNvPr id="69" name="任意多边形 68"/>
          <p:cNvSpPr/>
          <p:nvPr/>
        </p:nvSpPr>
        <p:spPr bwMode="auto">
          <a:xfrm>
            <a:off x="2917093" y="895352"/>
            <a:ext cx="4852864" cy="4221158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203200" dist="25400" dir="5400000" sx="102000" sy="102000" algn="t" rotWithShape="0">
              <a:prstClr val="black">
                <a:alpha val="86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801687" y="1565771"/>
            <a:ext cx="9083675" cy="1976919"/>
          </a:xfrm>
          <a:effectLst/>
        </p:spPr>
        <p:txBody>
          <a:bodyPr/>
          <a:lstStyle/>
          <a:p>
            <a:pPr>
              <a:defRPr/>
            </a:pPr>
            <a:r>
              <a:rPr lang="zh-CN" altLang="en-US" sz="4800" dirty="0">
                <a:solidFill>
                  <a:schemeClr val="accent3">
                    <a:lumMod val="65000"/>
                  </a:schemeClr>
                </a:solidFill>
                <a:latin typeface="+mn-lt"/>
                <a:ea typeface="微软雅黑" panose="020B0503020204020204" pitchFamily="34" charset="-122"/>
              </a:rPr>
              <a:t>图片优化</a:t>
            </a:r>
            <a:endParaRPr lang="zh-CN" altLang="en-US" sz="4800" dirty="0">
              <a:solidFill>
                <a:schemeClr val="accent3">
                  <a:lumMod val="65000"/>
                </a:schemeClr>
              </a:solidFill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 bwMode="auto">
          <a:xfrm>
            <a:off x="4191397" y="3758714"/>
            <a:ext cx="2304256" cy="471353"/>
          </a:xfrm>
          <a:prstGeom prst="roundRect">
            <a:avLst>
              <a:gd name="adj" fmla="val 12455"/>
            </a:avLst>
          </a:prstGeom>
          <a:noFill/>
          <a:ln w="9525" cap="flat" cmpd="sng" algn="ctr">
            <a:solidFill>
              <a:schemeClr val="accent3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r>
              <a:rPr kumimoji="0" lang="zh-CN" altLang="en-US" sz="1700" b="0" i="0" u="none" strike="noStrike" cap="none" normalizeH="0" baseline="0" dirty="0" smtClean="0">
                <a:ln>
                  <a:noFill/>
                </a:ln>
                <a:solidFill>
                  <a:schemeClr val="accent3">
                    <a:lumMod val="6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蔡雨</a:t>
            </a:r>
            <a:endParaRPr kumimoji="0" lang="zh-CN" altLang="en-US" sz="1700" b="0" i="0" u="none" strike="noStrike" cap="none" normalizeH="0" baseline="0" dirty="0" smtClean="0">
              <a:ln>
                <a:noFill/>
              </a:ln>
              <a:solidFill>
                <a:schemeClr val="accent3">
                  <a:lumMod val="6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骨架屏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4065" y="1394460"/>
            <a:ext cx="3330575" cy="272478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980" y="1394460"/>
            <a:ext cx="4174490" cy="27247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图片尺寸优化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290320" y="1339850"/>
            <a:ext cx="7740015" cy="4558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buFont typeface="Arial" panose="020B0604020202090204" pitchFamily="34" charset="0"/>
              <a:buNone/>
            </a:pPr>
            <a:r>
              <a:rPr lang="zh-CN" altLang="en-US" sz="2800"/>
              <a:t>图片大？ </a:t>
            </a:r>
            <a:r>
              <a:rPr lang="en-US" altLang="zh-CN" sz="1400"/>
              <a:t>(总的像素数目/编码单位像素所需的字节数)</a:t>
            </a:r>
            <a:endParaRPr lang="zh-CN" altLang="en-US" sz="2800"/>
          </a:p>
          <a:p>
            <a:pPr marL="0" indent="0">
              <a:lnSpc>
                <a:spcPct val="200000"/>
              </a:lnSpc>
              <a:buFont typeface="Arial" panose="020B0604020202090204" pitchFamily="34" charset="0"/>
              <a:buNone/>
            </a:pPr>
            <a:r>
              <a:rPr lang="zh-CN" altLang="en-US" sz="1600"/>
              <a:t>                FileSize = Total Number Pixels * Bytes of Encode single Pixels</a:t>
            </a:r>
            <a:endParaRPr lang="zh-CN" altLang="en-US" sz="16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endParaRPr lang="zh-CN" altLang="en-US" sz="16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endParaRPr lang="zh-CN" altLang="en-US" sz="16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endParaRPr lang="zh-CN" altLang="en-US" sz="16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endParaRPr lang="zh-CN" altLang="en-US" sz="16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endParaRPr lang="zh-CN" altLang="en-US" sz="16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r>
              <a:rPr lang="zh-CN" altLang="en-US" sz="1600"/>
              <a:t>一张 </a:t>
            </a:r>
            <a:r>
              <a:rPr lang="zh-CN" altLang="en-US" sz="1600">
                <a:solidFill>
                  <a:srgbClr val="FF0000"/>
                </a:solidFill>
              </a:rPr>
              <a:t>100px * 100px</a:t>
            </a:r>
            <a:r>
              <a:rPr lang="zh-CN" altLang="en-US" sz="1600"/>
              <a:t> 像素的图片，其包含该 </a:t>
            </a:r>
            <a:r>
              <a:rPr lang="zh-CN" altLang="en-US" sz="1600">
                <a:solidFill>
                  <a:srgbClr val="FF0000"/>
                </a:solidFill>
              </a:rPr>
              <a:t>100 * 100 = 10000</a:t>
            </a:r>
            <a:r>
              <a:rPr lang="zh-CN" altLang="en-US" sz="1600"/>
              <a:t> 个像素点，而每个像素点通过 RGBA 颜色值进行存储，</a:t>
            </a:r>
            <a:r>
              <a:rPr lang="zh-CN" altLang="en-US" sz="1600">
                <a:solidFill>
                  <a:srgbClr val="FF0000"/>
                </a:solidFill>
              </a:rPr>
              <a:t>R\G\B\A 每个色道都有 0~255</a:t>
            </a:r>
            <a:r>
              <a:rPr lang="zh-CN" altLang="en-US" sz="1600"/>
              <a:t> 个取值，也就是 2^8 = 256。正好是 8 位 1byte。而每个像素点有四个色道，每个像素点需要 4bytes。因此该图片体积为：</a:t>
            </a:r>
            <a:r>
              <a:rPr lang="zh-CN" altLang="en-US" sz="1600">
                <a:solidFill>
                  <a:srgbClr val="FF0000"/>
                </a:solidFill>
              </a:rPr>
              <a:t>10000 * 4bytes = 40000bytes = 39KB。</a:t>
            </a:r>
            <a:endParaRPr lang="en-US" altLang="zh-CN" sz="2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07410" y="2521585"/>
            <a:ext cx="4041775" cy="15417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图片尺寸优化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61950" y="1189990"/>
            <a:ext cx="10022840" cy="47447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600"/>
              <a:t> </a:t>
            </a:r>
            <a:endParaRPr lang="zh-CN" altLang="en-US" sz="16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600"/>
              <a:t> 减少单位像素的字节数</a:t>
            </a:r>
            <a:endParaRPr lang="zh-CN" altLang="en-US" sz="1600"/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1600"/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600"/>
              <a:t>            </a:t>
            </a:r>
            <a:r>
              <a:rPr lang="en-US" altLang="zh-CN" sz="1600"/>
              <a:t>1. </a:t>
            </a:r>
            <a:r>
              <a:rPr lang="zh-CN" altLang="en-US" sz="1400"/>
              <a:t>有损的图片</a:t>
            </a:r>
            <a:r>
              <a:rPr lang="en-US" altLang="zh-CN" sz="1400"/>
              <a:t>-------</a:t>
            </a:r>
            <a:r>
              <a:rPr lang="zh-CN" altLang="en-US" sz="1400"/>
              <a:t>删除一些像素数据</a:t>
            </a:r>
            <a:endParaRPr lang="zh-CN" altLang="en-US" sz="160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/>
              <a:t>	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</a:rPr>
              <a:t>RGBA 颜色值可以表示 </a:t>
            </a:r>
            <a:r>
              <a:rPr lang="zh-CN" altLang="en-US" sz="1400">
                <a:solidFill>
                  <a:srgbClr val="C00000"/>
                </a:solidFill>
              </a:rPr>
              <a:t>256^4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</a:rPr>
              <a:t> 种颜色，这是一个很大的数字，往往我们不需要这么多颜色值，因此我们是否可以减少色板中的颜色种类呢？这样表示单位像素的字节数就减少了</a:t>
            </a:r>
            <a:endParaRPr lang="zh-CN" altLang="en-US" sz="1600"/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1600"/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600"/>
              <a:t>            </a:t>
            </a:r>
            <a:r>
              <a:rPr lang="en-US" altLang="zh-CN" sz="1600"/>
              <a:t>2. </a:t>
            </a:r>
            <a:r>
              <a:rPr lang="zh-CN" altLang="en-US" sz="1400"/>
              <a:t>无损的图片</a:t>
            </a:r>
            <a:r>
              <a:rPr lang="en-US" altLang="zh-CN" sz="1400"/>
              <a:t>-------</a:t>
            </a:r>
            <a:r>
              <a:rPr lang="zh-CN" altLang="en-US" sz="1400"/>
              <a:t>像素压缩</a:t>
            </a:r>
            <a:endParaRPr lang="zh-CN" altLang="en-US" sz="1600"/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</a:rPr>
              <a:t>                          通过一些算法，存储像素数据不变的前提下，尽量减少图片存储体积。比如一张图片中的某一个像素点和其周围的像素点很接近，比如一张蓝天的图片，因此我们可以存储两个像素点颜色值的差值（当然实际算法中可能不止考虑两个像素点也许更多），这样既保证了像素数据的「无损」，同时也减少了存储体积。不过也增加了图片解压缩的开销。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600"/>
              <a:t>            </a:t>
            </a:r>
            <a:endParaRPr lang="zh-CN" altLang="en-US" sz="160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/>
              <a:t>            3. </a:t>
            </a:r>
            <a:r>
              <a:rPr lang="zh-CN" altLang="en-US" sz="1400"/>
              <a:t>不同的图片格式</a:t>
            </a:r>
            <a:endParaRPr lang="en-US" altLang="zh-CN" sz="160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/>
              <a:t>                 </a:t>
            </a:r>
            <a:r>
              <a: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</a:rPr>
              <a:t>jpeg、png、gif、webp。不同的图片格式都有自己的减少单位像素体积的算法</a:t>
            </a:r>
            <a:endParaRPr lang="zh-CN" altLang="en-US" sz="160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</a:rPr>
              <a:t>                  动画？透明度 ？体积？</a:t>
            </a:r>
            <a:endParaRPr lang="zh-CN" altLang="en-US" sz="16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endParaRPr lang="zh-CN" altLang="en-US" sz="16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endParaRPr lang="en-US" altLang="zh-CN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图片格式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32105" y="1210310"/>
            <a:ext cx="10022840" cy="28479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600"/>
              <a:t> </a:t>
            </a:r>
            <a:endParaRPr lang="zh-CN" altLang="en-US" sz="16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800"/>
              <a:t>矢量图</a:t>
            </a:r>
            <a:r>
              <a:rPr lang="en-US" altLang="zh-CN" sz="1800"/>
              <a:t>   </a:t>
            </a:r>
            <a:endParaRPr lang="en-US" altLang="zh-CN" sz="180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800"/>
              <a:t>             </a:t>
            </a:r>
            <a:r>
              <a:rPr lang="en-US" altLang="zh-CN" sz="1600"/>
              <a:t>  </a:t>
            </a:r>
            <a:r>
              <a:rPr lang="zh-CN" altLang="en-US" sz="1200"/>
              <a:t>概念：表示几何图形，文件相对较小</a:t>
            </a:r>
            <a:endParaRPr lang="en-US" altLang="zh-CN" sz="12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r>
              <a:rPr lang="en-US" altLang="zh-CN" sz="1200"/>
              <a:t>    	 </a:t>
            </a:r>
            <a:r>
              <a:rPr lang="zh-CN" altLang="en-US" sz="1200"/>
              <a:t>特点：无限放大不失真，没有锯齿。但不能直观查看</a:t>
            </a:r>
            <a:endParaRPr lang="zh-CN" altLang="en-US" sz="12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r>
              <a:rPr lang="en-US" altLang="zh-CN" sz="1200"/>
              <a:t>	 </a:t>
            </a:r>
            <a:r>
              <a:rPr lang="zh-CN" altLang="en-US" sz="1200"/>
              <a:t>例如：</a:t>
            </a:r>
            <a:r>
              <a:rPr lang="en-US" altLang="zh-CN" sz="1200"/>
              <a:t>SVG, 图标字体font-awesome</a:t>
            </a:r>
            <a:endParaRPr lang="en-US" altLang="zh-CN" sz="12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r>
              <a:rPr lang="en-US" altLang="zh-CN" sz="1800"/>
              <a:t> </a:t>
            </a: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800"/>
              <a:t>位图</a:t>
            </a:r>
            <a:endParaRPr lang="zh-CN" altLang="en-US" sz="1800"/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800"/>
              <a:t>          </a:t>
            </a:r>
            <a:r>
              <a:rPr lang="zh-CN" altLang="en-US" sz="1200"/>
              <a:t> </a:t>
            </a:r>
            <a:r>
              <a:rPr lang="en-US" altLang="zh-CN" sz="1200"/>
              <a:t>	</a:t>
            </a:r>
            <a:r>
              <a:rPr lang="zh-CN" altLang="en-US" sz="1200"/>
              <a:t>概念：像素图或者栅格图。通过记录图像中每个点的颜色，深度，透明度等信息来存储和显示图像</a:t>
            </a:r>
            <a:endParaRPr lang="zh-CN" altLang="en-US" sz="1200"/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200"/>
              <a:t>                </a:t>
            </a:r>
            <a:r>
              <a:rPr lang="en-US" altLang="zh-CN" sz="1200"/>
              <a:t>	</a:t>
            </a:r>
            <a:r>
              <a:rPr lang="zh-CN" altLang="en-US" sz="1200"/>
              <a:t>特点</a:t>
            </a:r>
            <a:r>
              <a:rPr lang="en-US" altLang="zh-CN" sz="1200"/>
              <a:t>: </a:t>
            </a:r>
            <a:r>
              <a:rPr lang="zh-CN" altLang="en-US" sz="1200">
                <a:sym typeface="+mn-ea"/>
              </a:rPr>
              <a:t>放大会失真变模糊</a:t>
            </a:r>
            <a:endParaRPr lang="zh-CN" altLang="en-US" sz="120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200"/>
              <a:t>                	</a:t>
            </a:r>
            <a:r>
              <a:rPr lang="zh-CN" altLang="en-US" sz="1200"/>
              <a:t>例如：</a:t>
            </a:r>
            <a:r>
              <a:rPr lang="en-US" altLang="zh-CN" sz="1200"/>
              <a:t>png, gif, jpeg</a:t>
            </a:r>
            <a:endParaRPr lang="en-US" altLang="zh-CN"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图片格式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32105" y="787400"/>
            <a:ext cx="10022840" cy="55664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600"/>
              <a:t> </a:t>
            </a:r>
            <a:endParaRPr lang="zh-CN" altLang="en-US" sz="16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400"/>
              <a:t>JPEG    </a:t>
            </a:r>
            <a:r>
              <a:rPr lang="zh-CN" altLang="en-US" sz="1400"/>
              <a:t>有损压缩</a:t>
            </a:r>
            <a:endParaRPr lang="zh-CN" altLang="en-US" sz="1400"/>
          </a:p>
          <a:p>
            <a:pPr marL="0" indent="0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zh-CN" altLang="en-US" sz="1800"/>
              <a:t>        </a:t>
            </a:r>
            <a:r>
              <a:rPr lang="zh-CN" altLang="en-US" sz="1200"/>
              <a:t>高质量的压缩方式</a:t>
            </a:r>
            <a:r>
              <a:rPr lang="en-US" altLang="zh-CN" sz="1200"/>
              <a:t>:</a:t>
            </a:r>
            <a:r>
              <a:rPr lang="zh-CN" altLang="en-US" sz="1200"/>
              <a:t>压缩图片体积扫原来的</a:t>
            </a:r>
            <a:r>
              <a:rPr lang="en-US" altLang="zh-CN" sz="1200"/>
              <a:t>50%</a:t>
            </a:r>
            <a:r>
              <a:rPr lang="zh-CN" altLang="en-US" sz="1200"/>
              <a:t>以下，也能保证</a:t>
            </a:r>
            <a:r>
              <a:rPr lang="en-US" altLang="zh-CN" sz="1200"/>
              <a:t>60%</a:t>
            </a:r>
            <a:r>
              <a:rPr lang="zh-CN" altLang="en-US" sz="1200"/>
              <a:t>的品质</a:t>
            </a:r>
            <a:endParaRPr lang="zh-CN" altLang="en-US" sz="1200"/>
          </a:p>
          <a:p>
            <a:pPr marL="0" indent="0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zh-CN" altLang="en-US" sz="1200"/>
              <a:t>            适用场景：大的背景图，轮播图、</a:t>
            </a:r>
            <a:r>
              <a:rPr lang="en-US" altLang="zh-CN" sz="1200"/>
              <a:t>banner</a:t>
            </a:r>
            <a:endParaRPr lang="en-US" altLang="zh-CN" sz="1200"/>
          </a:p>
          <a:p>
            <a:pPr marL="0" indent="0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/>
              <a:t>            </a:t>
            </a:r>
            <a:r>
              <a:rPr lang="zh-CN" altLang="en-US" sz="1200"/>
              <a:t>缺点：不支持动画，透明度处理</a:t>
            </a:r>
            <a:r>
              <a:rPr lang="en-US" altLang="zh-CN" sz="1200"/>
              <a:t>. Logo 等线条感较强</a:t>
            </a:r>
            <a:r>
              <a:rPr lang="zh-CN" altLang="en-US" sz="1200"/>
              <a:t>的不适合，图片的模糊会比较明显</a:t>
            </a:r>
            <a:endParaRPr lang="zh-CN" altLang="en-US" sz="1200"/>
          </a:p>
          <a:p>
            <a:pPr marL="0" indent="0">
              <a:lnSpc>
                <a:spcPct val="120000"/>
              </a:lnSpc>
              <a:buFont typeface="Arial" panose="020B0604020202090204" pitchFamily="34" charset="0"/>
              <a:buNone/>
            </a:pPr>
            <a:endParaRPr lang="en-US" altLang="zh-CN" sz="1400"/>
          </a:p>
          <a:p>
            <a:pPr marL="285750" indent="-285750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en-US" altLang="zh-CN" sz="1400"/>
              <a:t> PNG    </a:t>
            </a:r>
            <a:endParaRPr lang="en-US" altLang="zh-CN" sz="1400"/>
          </a:p>
          <a:p>
            <a:pPr marL="0" indent="0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400"/>
              <a:t>         </a:t>
            </a:r>
            <a:r>
              <a:rPr lang="zh-CN" altLang="en-US" sz="1200"/>
              <a:t>支持透明图</a:t>
            </a:r>
            <a:endParaRPr lang="en-US" altLang="zh-CN" sz="1200"/>
          </a:p>
          <a:p>
            <a:pPr marL="0" indent="0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/>
              <a:t>           </a:t>
            </a:r>
            <a:r>
              <a:rPr lang="zh-CN" altLang="en-US" sz="1200"/>
              <a:t>适用场景：小图，</a:t>
            </a:r>
            <a:r>
              <a:rPr lang="en-US" altLang="zh-CN" sz="1200"/>
              <a:t>logo</a:t>
            </a:r>
            <a:r>
              <a:rPr lang="zh-CN" altLang="en-US" sz="1200"/>
              <a:t>。颜色简单，颜色对比度强</a:t>
            </a:r>
            <a:endParaRPr lang="zh-CN" altLang="en-US" sz="1200"/>
          </a:p>
          <a:p>
            <a:pPr marL="0" indent="0">
              <a:lnSpc>
                <a:spcPct val="120000"/>
              </a:lnSpc>
              <a:buFont typeface="Arial" panose="020B0604020202090204" pitchFamily="34" charset="0"/>
              <a:buNone/>
            </a:pPr>
            <a:endParaRPr lang="zh-CN" altLang="en-US" sz="1400"/>
          </a:p>
          <a:p>
            <a:pPr marL="285750" indent="-285750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en-US" altLang="zh-CN" sz="1400"/>
              <a:t>GIF</a:t>
            </a:r>
            <a:endParaRPr lang="en-US" altLang="zh-CN" sz="1400"/>
          </a:p>
          <a:p>
            <a:pPr marL="0" indent="0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400"/>
              <a:t>          </a:t>
            </a:r>
            <a:r>
              <a:rPr lang="zh-CN" altLang="en-US" sz="1000"/>
              <a:t>简单颜色，透明度，动画</a:t>
            </a:r>
            <a:br>
              <a:rPr lang="zh-CN" altLang="en-US" sz="1000"/>
            </a:br>
            <a:endParaRPr lang="en-US" altLang="zh-CN" sz="1000"/>
          </a:p>
          <a:p>
            <a:pPr marL="285750" indent="-285750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en-US" altLang="zh-CN" sz="1400"/>
              <a:t>WebP</a:t>
            </a:r>
            <a:endParaRPr lang="en-US" altLang="zh-CN" sz="1400"/>
          </a:p>
          <a:p>
            <a:pPr marL="0" indent="0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400"/>
              <a:t>          </a:t>
            </a:r>
            <a:r>
              <a:rPr lang="en-US" altLang="zh-CN" sz="1200"/>
              <a:t> Google</a:t>
            </a:r>
            <a:r>
              <a:rPr lang="zh-CN" altLang="en-US" sz="1200"/>
              <a:t>引入的一种新的图片格式。支持无损和有损编码图像。实现更小的文件。</a:t>
            </a:r>
            <a:r>
              <a:rPr lang="en-US" altLang="zh-CN" sz="1200"/>
              <a:t>JPEG</a:t>
            </a:r>
            <a:r>
              <a:rPr lang="zh-CN" altLang="en-US" sz="1200"/>
              <a:t>和</a:t>
            </a:r>
            <a:r>
              <a:rPr lang="en-US" altLang="zh-CN" sz="1200"/>
              <a:t>PNG</a:t>
            </a:r>
            <a:r>
              <a:rPr lang="zh-CN" altLang="en-US" sz="1200"/>
              <a:t>的替代方案</a:t>
            </a:r>
            <a:endParaRPr lang="zh-CN" altLang="en-US" sz="1200"/>
          </a:p>
          <a:p>
            <a:pPr marL="0" indent="0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/>
              <a:t>           </a:t>
            </a:r>
            <a:r>
              <a:rPr lang="zh-CN" altLang="en-US" sz="1200"/>
              <a:t>缺点</a:t>
            </a:r>
            <a:r>
              <a:rPr lang="en-US" altLang="zh-CN" sz="1200"/>
              <a:t>: </a:t>
            </a:r>
            <a:r>
              <a:rPr lang="zh-CN" altLang="en-US" sz="1200"/>
              <a:t>浏览器的支持度不到</a:t>
            </a:r>
            <a:r>
              <a:rPr lang="en-US" altLang="zh-CN" sz="1200"/>
              <a:t>80%</a:t>
            </a:r>
            <a:r>
              <a:rPr lang="zh-CN" altLang="en-US" sz="1200"/>
              <a:t>。</a:t>
            </a:r>
            <a:r>
              <a:rPr lang="en-US" altLang="zh-CN" sz="1200"/>
              <a:t>picture /source /img </a:t>
            </a:r>
            <a:r>
              <a:rPr lang="zh-CN" altLang="en-US" sz="1200"/>
              <a:t>优雅降级</a:t>
            </a:r>
            <a:endParaRPr lang="en-US" altLang="zh-CN" sz="1200"/>
          </a:p>
          <a:p>
            <a:pPr marL="0" indent="0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zh-CN" altLang="en-US" sz="1800"/>
              <a:t>  </a:t>
            </a:r>
            <a:endParaRPr lang="zh-CN" altLang="en-US" sz="1800"/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800"/>
              <a:t>    </a:t>
            </a:r>
            <a:endParaRPr lang="zh-CN" altLang="en-US" sz="1800"/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16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endParaRPr lang="en-US" altLang="zh-CN" sz="2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45580" y="23495"/>
            <a:ext cx="4029710" cy="18821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0520" y="2302510"/>
            <a:ext cx="3874770" cy="1406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图片尺寸优化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32105" y="1210310"/>
            <a:ext cx="10022840" cy="22205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buFont typeface="Arial" panose="020B0604020202090204" pitchFamily="34" charset="0"/>
              <a:buNone/>
            </a:pPr>
            <a:endParaRPr lang="zh-CN" altLang="en-US" sz="1600"/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600"/>
              <a:t> </a:t>
            </a:r>
            <a:endParaRPr lang="zh-CN" altLang="en-US" sz="16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800"/>
              <a:t> 减少一张图片的总的像素个数</a:t>
            </a:r>
            <a:endParaRPr lang="zh-CN" altLang="en-US" sz="180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sz="18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endParaRPr lang="zh-CN" altLang="en-US" sz="1600"/>
          </a:p>
          <a:p>
            <a:pPr marL="0" indent="0">
              <a:lnSpc>
                <a:spcPct val="160000"/>
              </a:lnSpc>
              <a:buFont typeface="Arial" panose="020B0604020202090204" pitchFamily="34" charset="0"/>
              <a:buNone/>
            </a:pPr>
            <a:endParaRPr lang="en-US" altLang="zh-CN" sz="2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69160" y="2394585"/>
            <a:ext cx="3091180" cy="1962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3" b="15633"/>
          <a:stretch>
            <a:fillRect/>
          </a:stretch>
        </p:blipFill>
        <p:spPr>
          <a:xfrm>
            <a:off x="0" y="-69"/>
            <a:ext cx="10687050" cy="6012000"/>
          </a:xfrm>
          <a:prstGeom prst="rect">
            <a:avLst/>
          </a:prstGeom>
          <a:effectLst/>
        </p:spPr>
      </p:pic>
      <p:sp>
        <p:nvSpPr>
          <p:cNvPr id="7" name="任意多边形 6"/>
          <p:cNvSpPr/>
          <p:nvPr/>
        </p:nvSpPr>
        <p:spPr bwMode="auto">
          <a:xfrm>
            <a:off x="2917093" y="895352"/>
            <a:ext cx="4852864" cy="4221158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203200" dist="25400" dir="5400000" sx="102000" sy="102000" algn="t" rotWithShape="0">
              <a:prstClr val="black">
                <a:alpha val="86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801687" y="2453434"/>
            <a:ext cx="9083675" cy="1976919"/>
          </a:xfrm>
          <a:effectLst/>
        </p:spPr>
        <p:txBody>
          <a:bodyPr/>
          <a:lstStyle/>
          <a:p>
            <a:pPr>
              <a:defRPr/>
            </a:pPr>
            <a:r>
              <a:rPr lang="zh-CN" altLang="en-US" sz="4800" b="1" dirty="0" smtClean="0">
                <a:solidFill>
                  <a:schemeClr val="accent1">
                    <a:lumMod val="50000"/>
                  </a:schemeClr>
                </a:solidFill>
                <a:ea typeface="微软雅黑" panose="020B0503020204020204" pitchFamily="34" charset="-122"/>
              </a:rPr>
              <a:t>感谢观看</a:t>
            </a:r>
            <a:br>
              <a:rPr lang="en-US" altLang="zh-CN" sz="2800" b="1" dirty="0" smtClean="0">
                <a:solidFill>
                  <a:schemeClr val="accent1">
                    <a:lumMod val="50000"/>
                  </a:schemeClr>
                </a:solidFill>
                <a:ea typeface="微软雅黑" panose="020B0503020204020204" pitchFamily="34" charset="-122"/>
              </a:rPr>
            </a:br>
            <a:r>
              <a:rPr lang="en-US" altLang="zh-CN" sz="2800" dirty="0" smtClean="0">
                <a:solidFill>
                  <a:schemeClr val="accent4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Thanks for watching</a:t>
            </a:r>
            <a:endParaRPr lang="zh-CN" altLang="en-US" sz="800" dirty="0">
              <a:solidFill>
                <a:schemeClr val="accent4">
                  <a:lumMod val="50000"/>
                  <a:lumOff val="50000"/>
                </a:schemeClr>
              </a:solidFill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" name="open-book_223387"/>
          <p:cNvSpPr>
            <a:spLocks noChangeAspect="1"/>
          </p:cNvSpPr>
          <p:nvPr/>
        </p:nvSpPr>
        <p:spPr bwMode="auto">
          <a:xfrm>
            <a:off x="4889563" y="1754385"/>
            <a:ext cx="907922" cy="876854"/>
          </a:xfrm>
          <a:custGeom>
            <a:avLst/>
            <a:gdLst>
              <a:gd name="connsiteX0" fmla="*/ 302363 w 604675"/>
              <a:gd name="connsiteY0" fmla="*/ 456050 h 583985"/>
              <a:gd name="connsiteX1" fmla="*/ 315145 w 604675"/>
              <a:gd name="connsiteY1" fmla="*/ 468950 h 583985"/>
              <a:gd name="connsiteX2" fmla="*/ 315145 w 604675"/>
              <a:gd name="connsiteY2" fmla="*/ 488241 h 583985"/>
              <a:gd name="connsiteX3" fmla="*/ 302363 w 604675"/>
              <a:gd name="connsiteY3" fmla="*/ 501141 h 583985"/>
              <a:gd name="connsiteX4" fmla="*/ 289459 w 604675"/>
              <a:gd name="connsiteY4" fmla="*/ 488241 h 583985"/>
              <a:gd name="connsiteX5" fmla="*/ 289459 w 604675"/>
              <a:gd name="connsiteY5" fmla="*/ 468950 h 583985"/>
              <a:gd name="connsiteX6" fmla="*/ 302363 w 604675"/>
              <a:gd name="connsiteY6" fmla="*/ 456050 h 583985"/>
              <a:gd name="connsiteX7" fmla="*/ 578983 w 604675"/>
              <a:gd name="connsiteY7" fmla="*/ 85468 h 583985"/>
              <a:gd name="connsiteX8" fmla="*/ 559683 w 604675"/>
              <a:gd name="connsiteY8" fmla="*/ 87395 h 583985"/>
              <a:gd name="connsiteX9" fmla="*/ 559683 w 604675"/>
              <a:gd name="connsiteY9" fmla="*/ 481849 h 583985"/>
              <a:gd name="connsiteX10" fmla="*/ 551361 w 604675"/>
              <a:gd name="connsiteY10" fmla="*/ 494013 h 583985"/>
              <a:gd name="connsiteX11" fmla="*/ 406615 w 604675"/>
              <a:gd name="connsiteY11" fmla="*/ 547370 h 583985"/>
              <a:gd name="connsiteX12" fmla="*/ 578983 w 604675"/>
              <a:gd name="connsiteY12" fmla="*/ 528099 h 583985"/>
              <a:gd name="connsiteX13" fmla="*/ 25693 w 604675"/>
              <a:gd name="connsiteY13" fmla="*/ 84865 h 583985"/>
              <a:gd name="connsiteX14" fmla="*/ 25693 w 604675"/>
              <a:gd name="connsiteY14" fmla="*/ 528099 h 583985"/>
              <a:gd name="connsiteX15" fmla="*/ 198181 w 604675"/>
              <a:gd name="connsiteY15" fmla="*/ 547370 h 583985"/>
              <a:gd name="connsiteX16" fmla="*/ 53436 w 604675"/>
              <a:gd name="connsiteY16" fmla="*/ 494013 h 583985"/>
              <a:gd name="connsiteX17" fmla="*/ 44992 w 604675"/>
              <a:gd name="connsiteY17" fmla="*/ 481849 h 583985"/>
              <a:gd name="connsiteX18" fmla="*/ 44992 w 604675"/>
              <a:gd name="connsiteY18" fmla="*/ 86792 h 583985"/>
              <a:gd name="connsiteX19" fmla="*/ 70805 w 604675"/>
              <a:gd name="connsiteY19" fmla="*/ 31509 h 583985"/>
              <a:gd name="connsiteX20" fmla="*/ 70805 w 604675"/>
              <a:gd name="connsiteY20" fmla="*/ 472815 h 583985"/>
              <a:gd name="connsiteX21" fmla="*/ 272725 w 604675"/>
              <a:gd name="connsiteY21" fmla="*/ 547370 h 583985"/>
              <a:gd name="connsiteX22" fmla="*/ 331347 w 604675"/>
              <a:gd name="connsiteY22" fmla="*/ 547370 h 583985"/>
              <a:gd name="connsiteX23" fmla="*/ 533991 w 604675"/>
              <a:gd name="connsiteY23" fmla="*/ 472815 h 583985"/>
              <a:gd name="connsiteX24" fmla="*/ 533991 w 604675"/>
              <a:gd name="connsiteY24" fmla="*/ 31509 h 583985"/>
              <a:gd name="connsiteX25" fmla="*/ 340273 w 604675"/>
              <a:gd name="connsiteY25" fmla="*/ 102811 h 583985"/>
              <a:gd name="connsiteX26" fmla="*/ 315184 w 604675"/>
              <a:gd name="connsiteY26" fmla="*/ 108593 h 583985"/>
              <a:gd name="connsiteX27" fmla="*/ 315184 w 604675"/>
              <a:gd name="connsiteY27" fmla="*/ 411148 h 583985"/>
              <a:gd name="connsiteX28" fmla="*/ 302398 w 604675"/>
              <a:gd name="connsiteY28" fmla="*/ 424036 h 583985"/>
              <a:gd name="connsiteX29" fmla="*/ 289492 w 604675"/>
              <a:gd name="connsiteY29" fmla="*/ 411148 h 583985"/>
              <a:gd name="connsiteX30" fmla="*/ 289492 w 604675"/>
              <a:gd name="connsiteY30" fmla="*/ 108593 h 583985"/>
              <a:gd name="connsiteX31" fmla="*/ 264402 w 604675"/>
              <a:gd name="connsiteY31" fmla="*/ 102811 h 583985"/>
              <a:gd name="connsiteX32" fmla="*/ 62362 w 604675"/>
              <a:gd name="connsiteY32" fmla="*/ 675 h 583985"/>
              <a:gd name="connsiteX33" fmla="*/ 273449 w 604675"/>
              <a:gd name="connsiteY33" fmla="*/ 78361 h 583985"/>
              <a:gd name="connsiteX34" fmla="*/ 302398 w 604675"/>
              <a:gd name="connsiteY34" fmla="*/ 83540 h 583985"/>
              <a:gd name="connsiteX35" fmla="*/ 331347 w 604675"/>
              <a:gd name="connsiteY35" fmla="*/ 78361 h 583985"/>
              <a:gd name="connsiteX36" fmla="*/ 541711 w 604675"/>
              <a:gd name="connsiteY36" fmla="*/ 1277 h 583985"/>
              <a:gd name="connsiteX37" fmla="*/ 553291 w 604675"/>
              <a:gd name="connsiteY37" fmla="*/ 2602 h 583985"/>
              <a:gd name="connsiteX38" fmla="*/ 559080 w 604675"/>
              <a:gd name="connsiteY38" fmla="*/ 12840 h 583985"/>
              <a:gd name="connsiteX39" fmla="*/ 559080 w 604675"/>
              <a:gd name="connsiteY39" fmla="*/ 61740 h 583985"/>
              <a:gd name="connsiteX40" fmla="*/ 589959 w 604675"/>
              <a:gd name="connsiteY40" fmla="*/ 57886 h 583985"/>
              <a:gd name="connsiteX41" fmla="*/ 600212 w 604675"/>
              <a:gd name="connsiteY41" fmla="*/ 61017 h 583985"/>
              <a:gd name="connsiteX42" fmla="*/ 604675 w 604675"/>
              <a:gd name="connsiteY42" fmla="*/ 70653 h 583985"/>
              <a:gd name="connsiteX43" fmla="*/ 604675 w 604675"/>
              <a:gd name="connsiteY43" fmla="*/ 539662 h 583985"/>
              <a:gd name="connsiteX44" fmla="*/ 593096 w 604675"/>
              <a:gd name="connsiteY44" fmla="*/ 552429 h 583985"/>
              <a:gd name="connsiteX45" fmla="*/ 314581 w 604675"/>
              <a:gd name="connsiteY45" fmla="*/ 583262 h 583985"/>
              <a:gd name="connsiteX46" fmla="*/ 302398 w 604675"/>
              <a:gd name="connsiteY46" fmla="*/ 583985 h 583985"/>
              <a:gd name="connsiteX47" fmla="*/ 290818 w 604675"/>
              <a:gd name="connsiteY47" fmla="*/ 583262 h 583985"/>
              <a:gd name="connsiteX48" fmla="*/ 11580 w 604675"/>
              <a:gd name="connsiteY48" fmla="*/ 552429 h 583985"/>
              <a:gd name="connsiteX49" fmla="*/ 0 w 604675"/>
              <a:gd name="connsiteY49" fmla="*/ 539662 h 583985"/>
              <a:gd name="connsiteX50" fmla="*/ 0 w 604675"/>
              <a:gd name="connsiteY50" fmla="*/ 70653 h 583985"/>
              <a:gd name="connsiteX51" fmla="*/ 3860 w 604675"/>
              <a:gd name="connsiteY51" fmla="*/ 61017 h 583985"/>
              <a:gd name="connsiteX52" fmla="*/ 14113 w 604675"/>
              <a:gd name="connsiteY52" fmla="*/ 57886 h 583985"/>
              <a:gd name="connsiteX53" fmla="*/ 44992 w 604675"/>
              <a:gd name="connsiteY53" fmla="*/ 61017 h 583985"/>
              <a:gd name="connsiteX54" fmla="*/ 44992 w 604675"/>
              <a:gd name="connsiteY54" fmla="*/ 12238 h 583985"/>
              <a:gd name="connsiteX55" fmla="*/ 50782 w 604675"/>
              <a:gd name="connsiteY55" fmla="*/ 2000 h 583985"/>
              <a:gd name="connsiteX56" fmla="*/ 62362 w 604675"/>
              <a:gd name="connsiteY56" fmla="*/ 675 h 583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604675" h="583985">
                <a:moveTo>
                  <a:pt x="302363" y="456050"/>
                </a:moveTo>
                <a:cubicBezTo>
                  <a:pt x="309357" y="456050"/>
                  <a:pt x="315145" y="461837"/>
                  <a:pt x="315145" y="468950"/>
                </a:cubicBezTo>
                <a:lnTo>
                  <a:pt x="315145" y="488241"/>
                </a:lnTo>
                <a:cubicBezTo>
                  <a:pt x="315145" y="495354"/>
                  <a:pt x="309357" y="501141"/>
                  <a:pt x="302363" y="501141"/>
                </a:cubicBezTo>
                <a:cubicBezTo>
                  <a:pt x="295248" y="501141"/>
                  <a:pt x="289459" y="495354"/>
                  <a:pt x="289459" y="488241"/>
                </a:cubicBezTo>
                <a:lnTo>
                  <a:pt x="289459" y="468950"/>
                </a:lnTo>
                <a:cubicBezTo>
                  <a:pt x="289459" y="461837"/>
                  <a:pt x="295248" y="456050"/>
                  <a:pt x="302363" y="456050"/>
                </a:cubicBezTo>
                <a:close/>
                <a:moveTo>
                  <a:pt x="578983" y="85468"/>
                </a:moveTo>
                <a:lnTo>
                  <a:pt x="559683" y="87395"/>
                </a:lnTo>
                <a:lnTo>
                  <a:pt x="559683" y="481849"/>
                </a:lnTo>
                <a:cubicBezTo>
                  <a:pt x="559683" y="487630"/>
                  <a:pt x="556427" y="492086"/>
                  <a:pt x="551361" y="494013"/>
                </a:cubicBezTo>
                <a:lnTo>
                  <a:pt x="406615" y="547370"/>
                </a:lnTo>
                <a:lnTo>
                  <a:pt x="578983" y="528099"/>
                </a:lnTo>
                <a:close/>
                <a:moveTo>
                  <a:pt x="25693" y="84865"/>
                </a:moveTo>
                <a:lnTo>
                  <a:pt x="25693" y="528099"/>
                </a:lnTo>
                <a:lnTo>
                  <a:pt x="198181" y="547370"/>
                </a:lnTo>
                <a:lnTo>
                  <a:pt x="53436" y="494013"/>
                </a:lnTo>
                <a:cubicBezTo>
                  <a:pt x="48249" y="492086"/>
                  <a:pt x="44992" y="486907"/>
                  <a:pt x="44992" y="481849"/>
                </a:cubicBezTo>
                <a:lnTo>
                  <a:pt x="44992" y="86792"/>
                </a:lnTo>
                <a:close/>
                <a:moveTo>
                  <a:pt x="70805" y="31509"/>
                </a:moveTo>
                <a:lnTo>
                  <a:pt x="70805" y="472815"/>
                </a:lnTo>
                <a:lnTo>
                  <a:pt x="272725" y="547370"/>
                </a:lnTo>
                <a:cubicBezTo>
                  <a:pt x="292025" y="553754"/>
                  <a:pt x="312048" y="553754"/>
                  <a:pt x="331347" y="547370"/>
                </a:cubicBezTo>
                <a:lnTo>
                  <a:pt x="533991" y="472815"/>
                </a:lnTo>
                <a:lnTo>
                  <a:pt x="533991" y="31509"/>
                </a:lnTo>
                <a:lnTo>
                  <a:pt x="340273" y="102811"/>
                </a:lnTo>
                <a:cubicBezTo>
                  <a:pt x="331950" y="106063"/>
                  <a:pt x="323627" y="107268"/>
                  <a:pt x="315184" y="108593"/>
                </a:cubicBezTo>
                <a:lnTo>
                  <a:pt x="315184" y="411148"/>
                </a:lnTo>
                <a:cubicBezTo>
                  <a:pt x="315184" y="418254"/>
                  <a:pt x="309394" y="424036"/>
                  <a:pt x="302398" y="424036"/>
                </a:cubicBezTo>
                <a:cubicBezTo>
                  <a:pt x="295281" y="424036"/>
                  <a:pt x="289492" y="418254"/>
                  <a:pt x="289492" y="411148"/>
                </a:cubicBezTo>
                <a:lnTo>
                  <a:pt x="289492" y="108593"/>
                </a:lnTo>
                <a:cubicBezTo>
                  <a:pt x="281169" y="107268"/>
                  <a:pt x="272725" y="106063"/>
                  <a:pt x="264402" y="102811"/>
                </a:cubicBezTo>
                <a:close/>
                <a:moveTo>
                  <a:pt x="62362" y="675"/>
                </a:moveTo>
                <a:lnTo>
                  <a:pt x="273449" y="78361"/>
                </a:lnTo>
                <a:cubicBezTo>
                  <a:pt x="282375" y="81613"/>
                  <a:pt x="292748" y="83540"/>
                  <a:pt x="302398" y="83540"/>
                </a:cubicBezTo>
                <a:cubicBezTo>
                  <a:pt x="312048" y="83540"/>
                  <a:pt x="321697" y="81613"/>
                  <a:pt x="331347" y="78361"/>
                </a:cubicBezTo>
                <a:lnTo>
                  <a:pt x="541711" y="1277"/>
                </a:lnTo>
                <a:cubicBezTo>
                  <a:pt x="545571" y="-650"/>
                  <a:pt x="550034" y="73"/>
                  <a:pt x="553291" y="2602"/>
                </a:cubicBezTo>
                <a:cubicBezTo>
                  <a:pt x="557150" y="4529"/>
                  <a:pt x="559080" y="8383"/>
                  <a:pt x="559080" y="12840"/>
                </a:cubicBezTo>
                <a:lnTo>
                  <a:pt x="559080" y="61740"/>
                </a:lnTo>
                <a:lnTo>
                  <a:pt x="589959" y="57886"/>
                </a:lnTo>
                <a:cubicBezTo>
                  <a:pt x="593819" y="57163"/>
                  <a:pt x="597679" y="58488"/>
                  <a:pt x="600212" y="61017"/>
                </a:cubicBezTo>
                <a:cubicBezTo>
                  <a:pt x="603469" y="63667"/>
                  <a:pt x="604675" y="66799"/>
                  <a:pt x="604675" y="70653"/>
                </a:cubicBezTo>
                <a:lnTo>
                  <a:pt x="604675" y="539662"/>
                </a:lnTo>
                <a:cubicBezTo>
                  <a:pt x="604675" y="546045"/>
                  <a:pt x="599609" y="551827"/>
                  <a:pt x="593096" y="552429"/>
                </a:cubicBezTo>
                <a:lnTo>
                  <a:pt x="314581" y="583262"/>
                </a:lnTo>
                <a:cubicBezTo>
                  <a:pt x="310118" y="583985"/>
                  <a:pt x="306258" y="583985"/>
                  <a:pt x="302398" y="583985"/>
                </a:cubicBezTo>
                <a:cubicBezTo>
                  <a:pt x="298538" y="583985"/>
                  <a:pt x="294678" y="583985"/>
                  <a:pt x="290818" y="583262"/>
                </a:cubicBezTo>
                <a:lnTo>
                  <a:pt x="11580" y="552429"/>
                </a:lnTo>
                <a:cubicBezTo>
                  <a:pt x="5187" y="551827"/>
                  <a:pt x="0" y="546045"/>
                  <a:pt x="0" y="539662"/>
                </a:cubicBezTo>
                <a:lnTo>
                  <a:pt x="0" y="70653"/>
                </a:lnTo>
                <a:cubicBezTo>
                  <a:pt x="0" y="66799"/>
                  <a:pt x="1327" y="63667"/>
                  <a:pt x="3860" y="61017"/>
                </a:cubicBezTo>
                <a:cubicBezTo>
                  <a:pt x="7117" y="58488"/>
                  <a:pt x="10253" y="57163"/>
                  <a:pt x="14113" y="57886"/>
                </a:cubicBezTo>
                <a:lnTo>
                  <a:pt x="44992" y="61017"/>
                </a:lnTo>
                <a:lnTo>
                  <a:pt x="44992" y="12238"/>
                </a:lnTo>
                <a:cubicBezTo>
                  <a:pt x="44992" y="8383"/>
                  <a:pt x="47646" y="4529"/>
                  <a:pt x="50782" y="2000"/>
                </a:cubicBezTo>
                <a:cubicBezTo>
                  <a:pt x="54039" y="73"/>
                  <a:pt x="58502" y="-650"/>
                  <a:pt x="62362" y="675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Really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724910" y="2418715"/>
            <a:ext cx="350456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buFont typeface="Wingdings" panose="05000000000000000000" charset="0"/>
              <a:buNone/>
            </a:pPr>
            <a:r>
              <a:rPr lang="zh-CN" altLang="en-US" sz="2800"/>
              <a:t>真的要用图片？</a:t>
            </a:r>
            <a:endParaRPr lang="zh-CN" altLang="en-US" sz="2800"/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Really ?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476500" y="1451610"/>
            <a:ext cx="465772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"/>
            </a:pPr>
            <a:r>
              <a:rPr lang="en-US" altLang="zh-CN" sz="2000"/>
              <a:t>css3 </a:t>
            </a:r>
            <a:r>
              <a:rPr lang="zh-CN" altLang="en-US" sz="2000"/>
              <a:t>（渐变，阴影效果，动画）</a:t>
            </a:r>
            <a:endParaRPr lang="zh-CN" altLang="en-US" sz="2000"/>
          </a:p>
          <a:p>
            <a:pPr marL="0" indent="0">
              <a:buFont typeface="Wingdings" panose="05000000000000000000" charset="0"/>
              <a:buNone/>
            </a:pPr>
            <a:endParaRPr lang="zh-CN" altLang="en-US" sz="2000"/>
          </a:p>
          <a:p>
            <a:pPr marL="0" indent="0">
              <a:buFont typeface="Wingdings" panose="05000000000000000000" charset="0"/>
              <a:buNone/>
            </a:pPr>
            <a:endParaRPr lang="zh-CN" altLang="en-US" sz="2000"/>
          </a:p>
          <a:p>
            <a:pPr marL="457200" indent="-457200">
              <a:lnSpc>
                <a:spcPct val="180000"/>
              </a:lnSpc>
              <a:buFont typeface="Wingdings" panose="05000000000000000000" charset="0"/>
              <a:buChar char=""/>
            </a:pPr>
            <a:r>
              <a:rPr lang="zh-CN" altLang="en-US" sz="2000"/>
              <a:t>雪碧图</a:t>
            </a:r>
            <a:endParaRPr lang="zh-CN" altLang="en-US" sz="2000"/>
          </a:p>
          <a:p>
            <a:pPr marL="0" indent="0">
              <a:lnSpc>
                <a:spcPct val="180000"/>
              </a:lnSpc>
              <a:buFont typeface="Wingdings" panose="05000000000000000000" charset="0"/>
              <a:buNone/>
            </a:pPr>
            <a:endParaRPr lang="zh-CN" altLang="en-US" sz="2000"/>
          </a:p>
          <a:p>
            <a:pPr marL="457200" indent="-457200">
              <a:lnSpc>
                <a:spcPct val="180000"/>
              </a:lnSpc>
              <a:buFont typeface="Wingdings" panose="05000000000000000000" charset="0"/>
              <a:buChar char=""/>
            </a:pPr>
            <a:r>
              <a:rPr lang="en-US" altLang="zh-CN" sz="2000"/>
              <a:t>icon-front</a:t>
            </a:r>
            <a:endParaRPr lang="zh-CN" altLang="en-US" sz="2800"/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Why ?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91185" y="4535170"/>
            <a:ext cx="8152130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200"/>
              <a:t>图片内容已经占到了互联网内容总量的62%，超过一半的流量和时间都用来下载图片。从性能优化的角度看，图片也绝对是优化的热点和重点之一</a:t>
            </a:r>
            <a:r>
              <a:rPr lang="en-US" altLang="zh-CN" sz="1200"/>
              <a:t>.</a:t>
            </a:r>
            <a:endParaRPr lang="zh-CN" altLang="en-US" sz="12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200"/>
              <a:t>图片也是一个网站大头的那块加载资源 (见上图)，虽然图片加载可以不阻碍页面渲染，但优化图片，绝对可以让网站的体验提升一个档次。</a:t>
            </a:r>
            <a:endParaRPr lang="zh-CN" altLang="en-US" sz="120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sz="16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200"/>
              <a:t>https://developers.google.com/speed/pagespeed/insights</a:t>
            </a:r>
            <a:endParaRPr lang="zh-CN" altLang="en-US" sz="1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920" y="1252855"/>
            <a:ext cx="2078355" cy="137858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3480" y="1252855"/>
            <a:ext cx="2102485" cy="13785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4655" y="1252855"/>
            <a:ext cx="2463800" cy="13785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3880" y="3122930"/>
            <a:ext cx="2165985" cy="10668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920" y="3076575"/>
            <a:ext cx="1939290" cy="111188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3965" y="3075940"/>
            <a:ext cx="1961515" cy="11131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What?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" name="爆炸形 1 3"/>
          <p:cNvSpPr/>
          <p:nvPr/>
        </p:nvSpPr>
        <p:spPr>
          <a:xfrm>
            <a:off x="2044065" y="2174875"/>
            <a:ext cx="3528060" cy="2087880"/>
          </a:xfrm>
          <a:prstGeom prst="irregularSeal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爆炸形 1 4"/>
          <p:cNvSpPr/>
          <p:nvPr/>
        </p:nvSpPr>
        <p:spPr>
          <a:xfrm>
            <a:off x="5847080" y="618490"/>
            <a:ext cx="3528060" cy="2087880"/>
          </a:xfrm>
          <a:prstGeom prst="irregularSeal1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206750" y="2957830"/>
            <a:ext cx="14725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图片大</a:t>
            </a:r>
            <a:endParaRPr lang="zh-CN" altLang="en-US" sz="2800"/>
          </a:p>
        </p:txBody>
      </p:sp>
      <p:sp>
        <p:nvSpPr>
          <p:cNvPr id="8" name="文本框 7"/>
          <p:cNvSpPr txBox="1"/>
          <p:nvPr/>
        </p:nvSpPr>
        <p:spPr>
          <a:xfrm>
            <a:off x="7061200" y="1401445"/>
            <a:ext cx="14503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图片多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How?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" name="爆炸形 1 3"/>
          <p:cNvSpPr/>
          <p:nvPr/>
        </p:nvSpPr>
        <p:spPr>
          <a:xfrm>
            <a:off x="2044065" y="2174875"/>
            <a:ext cx="3528060" cy="2087880"/>
          </a:xfrm>
          <a:prstGeom prst="irregularSeal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爆炸形 1 4"/>
          <p:cNvSpPr/>
          <p:nvPr/>
        </p:nvSpPr>
        <p:spPr>
          <a:xfrm>
            <a:off x="5847080" y="618490"/>
            <a:ext cx="3528060" cy="2087880"/>
          </a:xfrm>
          <a:prstGeom prst="irregularSeal1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206750" y="2957830"/>
            <a:ext cx="14725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更小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061200" y="1401445"/>
            <a:ext cx="14503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更快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53820" y="1805940"/>
            <a:ext cx="7157720" cy="20732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800"/>
              <a:t> 预加载</a:t>
            </a:r>
            <a:endParaRPr lang="zh-CN" altLang="en-US" sz="280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sz="2800"/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2800"/>
          </a:p>
          <a:p>
            <a:pPr marL="285750" indent="-285750">
              <a:lnSpc>
                <a:spcPct val="160000"/>
              </a:lnSpc>
              <a:buFont typeface="Arial" panose="020B0604020202090204" pitchFamily="34" charset="0"/>
              <a:buChar char="•"/>
            </a:pPr>
            <a:r>
              <a:rPr lang="zh-CN" altLang="en-US" sz="2800"/>
              <a:t> 懒加载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预加载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657225" y="1212850"/>
            <a:ext cx="7157720" cy="12973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400"/>
              <a:t>提高用户体验，为了在展示的时候减少图片加载过程不好的载入体验</a:t>
            </a:r>
            <a:endParaRPr lang="zh-CN" altLang="en-US" sz="1400"/>
          </a:p>
          <a:p>
            <a:pPr marL="285750" indent="-285750">
              <a:lnSpc>
                <a:spcPct val="160000"/>
              </a:lnSpc>
              <a:buFont typeface="Arial" panose="020B0604020202090204" pitchFamily="34" charset="0"/>
              <a:buChar char="•"/>
            </a:pPr>
            <a:r>
              <a:rPr lang="zh-CN" altLang="en-US" sz="1400"/>
              <a:t>对于图片占比比较大的情况，尤为重要</a:t>
            </a:r>
            <a:endParaRPr lang="zh-CN" altLang="en-US" sz="280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zh-CN" altLang="en-US" sz="2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4715" y="2320925"/>
            <a:ext cx="2867025" cy="3105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任意多边形 83"/>
          <p:cNvSpPr/>
          <p:nvPr/>
        </p:nvSpPr>
        <p:spPr bwMode="auto">
          <a:xfrm flipV="1">
            <a:off x="9591997" y="5015503"/>
            <a:ext cx="1536748" cy="1336706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文本占位符 1"/>
          <p:cNvSpPr txBox="1"/>
          <p:nvPr/>
        </p:nvSpPr>
        <p:spPr bwMode="auto">
          <a:xfrm>
            <a:off x="657195" y="491002"/>
            <a:ext cx="4022398" cy="470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44" tIns="45072" rIns="90144" bIns="45072" numCol="1" anchor="t" anchorCtr="0" compatLnSpc="1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None/>
              <a:defRPr sz="13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700" kern="1200"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懒加载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任意多边形 84"/>
          <p:cNvSpPr/>
          <p:nvPr/>
        </p:nvSpPr>
        <p:spPr bwMode="auto">
          <a:xfrm flipV="1">
            <a:off x="9248091" y="4262658"/>
            <a:ext cx="703310" cy="611759"/>
          </a:xfrm>
          <a:custGeom>
            <a:avLst/>
            <a:gdLst>
              <a:gd name="connsiteX0" fmla="*/ 1202555 w 4852864"/>
              <a:gd name="connsiteY0" fmla="*/ 3649620 h 4221158"/>
              <a:gd name="connsiteX1" fmla="*/ 914523 w 4852864"/>
              <a:gd name="connsiteY1" fmla="*/ 3937652 h 4221158"/>
              <a:gd name="connsiteX2" fmla="*/ 914523 w 4852864"/>
              <a:gd name="connsiteY2" fmla="*/ 3937653 h 4221158"/>
              <a:gd name="connsiteX3" fmla="*/ 920375 w 4852864"/>
              <a:gd name="connsiteY3" fmla="*/ 3879605 h 4221158"/>
              <a:gd name="connsiteX4" fmla="*/ 1202555 w 4852864"/>
              <a:gd name="connsiteY4" fmla="*/ 3649621 h 4221158"/>
              <a:gd name="connsiteX5" fmla="*/ 1484735 w 4852864"/>
              <a:gd name="connsiteY5" fmla="*/ 3879605 h 4221158"/>
              <a:gd name="connsiteX6" fmla="*/ 1490587 w 4852864"/>
              <a:gd name="connsiteY6" fmla="*/ 3937653 h 4221158"/>
              <a:gd name="connsiteX7" fmla="*/ 1490587 w 4852864"/>
              <a:gd name="connsiteY7" fmla="*/ 3937652 h 4221158"/>
              <a:gd name="connsiteX8" fmla="*/ 1202555 w 4852864"/>
              <a:gd name="connsiteY8" fmla="*/ 3649620 h 4221158"/>
              <a:gd name="connsiteX9" fmla="*/ 1263008 w 4852864"/>
              <a:gd name="connsiteY9" fmla="*/ 0 h 4221158"/>
              <a:gd name="connsiteX10" fmla="*/ 3579899 w 4852864"/>
              <a:gd name="connsiteY10" fmla="*/ 0 h 4221158"/>
              <a:gd name="connsiteX11" fmla="*/ 3536141 w 4852864"/>
              <a:gd name="connsiteY11" fmla="*/ 13583 h 4221158"/>
              <a:gd name="connsiteX12" fmla="*/ 3360224 w 4852864"/>
              <a:gd name="connsiteY12" fmla="*/ 278980 h 4221158"/>
              <a:gd name="connsiteX13" fmla="*/ 3360224 w 4852864"/>
              <a:gd name="connsiteY13" fmla="*/ 278980 h 4221158"/>
              <a:gd name="connsiteX14" fmla="*/ 3373174 w 4852864"/>
              <a:gd name="connsiteY14" fmla="*/ 193328 h 4221158"/>
              <a:gd name="connsiteX15" fmla="*/ 3536141 w 4852864"/>
              <a:gd name="connsiteY15" fmla="*/ 13583 h 4221158"/>
              <a:gd name="connsiteX16" fmla="*/ 3579899 w 4852864"/>
              <a:gd name="connsiteY16" fmla="*/ 0 h 4221158"/>
              <a:gd name="connsiteX17" fmla="*/ 3716614 w 4852864"/>
              <a:gd name="connsiteY17" fmla="*/ 0 h 4221158"/>
              <a:gd name="connsiteX18" fmla="*/ 3760371 w 4852864"/>
              <a:gd name="connsiteY18" fmla="*/ 13583 h 4221158"/>
              <a:gd name="connsiteX19" fmla="*/ 3851926 w 4852864"/>
              <a:gd name="connsiteY19" fmla="*/ 75310 h 4221158"/>
              <a:gd name="connsiteX20" fmla="*/ 3867734 w 4852864"/>
              <a:gd name="connsiteY20" fmla="*/ 94469 h 4221158"/>
              <a:gd name="connsiteX21" fmla="*/ 3929571 w 4852864"/>
              <a:gd name="connsiteY21" fmla="*/ 218143 h 4221158"/>
              <a:gd name="connsiteX22" fmla="*/ 3930436 w 4852864"/>
              <a:gd name="connsiteY22" fmla="*/ 220931 h 4221158"/>
              <a:gd name="connsiteX23" fmla="*/ 3936288 w 4852864"/>
              <a:gd name="connsiteY23" fmla="*/ 278980 h 4221158"/>
              <a:gd name="connsiteX24" fmla="*/ 3936288 w 4852864"/>
              <a:gd name="connsiteY24" fmla="*/ 278980 h 4221158"/>
              <a:gd name="connsiteX25" fmla="*/ 3930436 w 4852864"/>
              <a:gd name="connsiteY25" fmla="*/ 220931 h 4221158"/>
              <a:gd name="connsiteX26" fmla="*/ 3929571 w 4852864"/>
              <a:gd name="connsiteY26" fmla="*/ 218143 h 4221158"/>
              <a:gd name="connsiteX27" fmla="*/ 4782339 w 4852864"/>
              <a:gd name="connsiteY27" fmla="*/ 1923678 h 4221158"/>
              <a:gd name="connsiteX28" fmla="*/ 4847075 w 4852864"/>
              <a:gd name="connsiteY28" fmla="*/ 2053150 h 4221158"/>
              <a:gd name="connsiteX29" fmla="*/ 4852864 w 4852864"/>
              <a:gd name="connsiteY29" fmla="*/ 2110578 h 4221158"/>
              <a:gd name="connsiteX30" fmla="*/ 4847075 w 4852864"/>
              <a:gd name="connsiteY30" fmla="*/ 2168008 h 4221158"/>
              <a:gd name="connsiteX31" fmla="*/ 4782341 w 4852864"/>
              <a:gd name="connsiteY31" fmla="*/ 2297475 h 4221158"/>
              <a:gd name="connsiteX32" fmla="*/ 3929571 w 4852864"/>
              <a:gd name="connsiteY32" fmla="*/ 4003014 h 4221158"/>
              <a:gd name="connsiteX33" fmla="*/ 3867735 w 4852864"/>
              <a:gd name="connsiteY33" fmla="*/ 4126687 h 4221158"/>
              <a:gd name="connsiteX34" fmla="*/ 3851926 w 4852864"/>
              <a:gd name="connsiteY34" fmla="*/ 4145846 h 4221158"/>
              <a:gd name="connsiteX35" fmla="*/ 3760371 w 4852864"/>
              <a:gd name="connsiteY35" fmla="*/ 4207574 h 4221158"/>
              <a:gd name="connsiteX36" fmla="*/ 3716614 w 4852864"/>
              <a:gd name="connsiteY36" fmla="*/ 4221157 h 4221158"/>
              <a:gd name="connsiteX37" fmla="*/ 3579899 w 4852864"/>
              <a:gd name="connsiteY37" fmla="*/ 4221157 h 4221158"/>
              <a:gd name="connsiteX38" fmla="*/ 1247471 w 4852864"/>
              <a:gd name="connsiteY38" fmla="*/ 4221157 h 4221158"/>
              <a:gd name="connsiteX39" fmla="*/ 1247461 w 4852864"/>
              <a:gd name="connsiteY39" fmla="*/ 4221158 h 4221158"/>
              <a:gd name="connsiteX40" fmla="*/ 1157649 w 4852864"/>
              <a:gd name="connsiteY40" fmla="*/ 4221158 h 4221158"/>
              <a:gd name="connsiteX41" fmla="*/ 1144506 w 4852864"/>
              <a:gd name="connsiteY41" fmla="*/ 4219833 h 4221158"/>
              <a:gd name="connsiteX42" fmla="*/ 998886 w 4852864"/>
              <a:gd name="connsiteY42" fmla="*/ 4141323 h 4221158"/>
              <a:gd name="connsiteX43" fmla="*/ 988052 w 4852864"/>
              <a:gd name="connsiteY43" fmla="*/ 4128193 h 4221158"/>
              <a:gd name="connsiteX44" fmla="*/ 920013 w 4852864"/>
              <a:gd name="connsiteY44" fmla="*/ 3992115 h 4221158"/>
              <a:gd name="connsiteX45" fmla="*/ 920013 w 4852864"/>
              <a:gd name="connsiteY45" fmla="*/ 3992114 h 4221158"/>
              <a:gd name="connsiteX46" fmla="*/ 76043 w 4852864"/>
              <a:gd name="connsiteY46" fmla="*/ 2304175 h 4221158"/>
              <a:gd name="connsiteX47" fmla="*/ 5240 w 4852864"/>
              <a:gd name="connsiteY47" fmla="*/ 2162570 h 4221158"/>
              <a:gd name="connsiteX48" fmla="*/ 0 w 4852864"/>
              <a:gd name="connsiteY48" fmla="*/ 2110578 h 4221158"/>
              <a:gd name="connsiteX49" fmla="*/ 5240 w 4852864"/>
              <a:gd name="connsiteY49" fmla="*/ 2058588 h 4221158"/>
              <a:gd name="connsiteX50" fmla="*/ 76045 w 4852864"/>
              <a:gd name="connsiteY50" fmla="*/ 1916978 h 4221158"/>
              <a:gd name="connsiteX51" fmla="*/ 909541 w 4852864"/>
              <a:gd name="connsiteY51" fmla="*/ 249988 h 4221158"/>
              <a:gd name="connsiteX52" fmla="*/ 906618 w 4852864"/>
              <a:gd name="connsiteY52" fmla="*/ 278980 h 4221158"/>
              <a:gd name="connsiteX53" fmla="*/ 906618 w 4852864"/>
              <a:gd name="connsiteY53" fmla="*/ 278980 h 4221158"/>
              <a:gd name="connsiteX54" fmla="*/ 909541 w 4852864"/>
              <a:gd name="connsiteY54" fmla="*/ 249989 h 4221158"/>
              <a:gd name="connsiteX55" fmla="*/ 1001023 w 4852864"/>
              <a:gd name="connsiteY55" fmla="*/ 67024 h 4221158"/>
              <a:gd name="connsiteX56" fmla="*/ 1033608 w 4852864"/>
              <a:gd name="connsiteY56" fmla="*/ 40139 h 4221158"/>
              <a:gd name="connsiteX57" fmla="*/ 1082535 w 4852864"/>
              <a:gd name="connsiteY57" fmla="*/ 13583 h 4221158"/>
              <a:gd name="connsiteX58" fmla="*/ 1126292 w 4852864"/>
              <a:gd name="connsiteY58" fmla="*/ 0 h 4221158"/>
              <a:gd name="connsiteX59" fmla="*/ 1263008 w 4852864"/>
              <a:gd name="connsiteY59" fmla="*/ 0 h 4221158"/>
              <a:gd name="connsiteX60" fmla="*/ 1306765 w 4852864"/>
              <a:gd name="connsiteY60" fmla="*/ 13583 h 4221158"/>
              <a:gd name="connsiteX61" fmla="*/ 1469732 w 4852864"/>
              <a:gd name="connsiteY61" fmla="*/ 193328 h 4221158"/>
              <a:gd name="connsiteX62" fmla="*/ 1482682 w 4852864"/>
              <a:gd name="connsiteY62" fmla="*/ 278980 h 4221158"/>
              <a:gd name="connsiteX63" fmla="*/ 1482682 w 4852864"/>
              <a:gd name="connsiteY63" fmla="*/ 278980 h 4221158"/>
              <a:gd name="connsiteX64" fmla="*/ 1306765 w 4852864"/>
              <a:gd name="connsiteY64" fmla="*/ 13583 h 422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852864" h="4221158">
                <a:moveTo>
                  <a:pt x="1202555" y="3649620"/>
                </a:moveTo>
                <a:cubicBezTo>
                  <a:pt x="1043479" y="3649620"/>
                  <a:pt x="914523" y="3778576"/>
                  <a:pt x="914523" y="3937652"/>
                </a:cubicBezTo>
                <a:lnTo>
                  <a:pt x="914523" y="3937653"/>
                </a:lnTo>
                <a:lnTo>
                  <a:pt x="920375" y="3879605"/>
                </a:lnTo>
                <a:cubicBezTo>
                  <a:pt x="947233" y="3748353"/>
                  <a:pt x="1063363" y="3649621"/>
                  <a:pt x="1202555" y="3649621"/>
                </a:cubicBezTo>
                <a:cubicBezTo>
                  <a:pt x="1341746" y="3649621"/>
                  <a:pt x="1457877" y="3748353"/>
                  <a:pt x="1484735" y="3879605"/>
                </a:cubicBezTo>
                <a:lnTo>
                  <a:pt x="1490587" y="3937653"/>
                </a:lnTo>
                <a:lnTo>
                  <a:pt x="1490587" y="3937652"/>
                </a:lnTo>
                <a:cubicBezTo>
                  <a:pt x="1490587" y="3778576"/>
                  <a:pt x="1361631" y="3649620"/>
                  <a:pt x="1202555" y="3649620"/>
                </a:cubicBezTo>
                <a:close/>
                <a:moveTo>
                  <a:pt x="1263008" y="0"/>
                </a:moveTo>
                <a:lnTo>
                  <a:pt x="3579899" y="0"/>
                </a:lnTo>
                <a:lnTo>
                  <a:pt x="3536141" y="13583"/>
                </a:lnTo>
                <a:cubicBezTo>
                  <a:pt x="3432762" y="57308"/>
                  <a:pt x="3360224" y="159673"/>
                  <a:pt x="3360224" y="278980"/>
                </a:cubicBezTo>
                <a:lnTo>
                  <a:pt x="3360224" y="278980"/>
                </a:lnTo>
                <a:lnTo>
                  <a:pt x="3373174" y="193328"/>
                </a:lnTo>
                <a:cubicBezTo>
                  <a:pt x="3398421" y="112156"/>
                  <a:pt x="3458607" y="46377"/>
                  <a:pt x="3536141" y="13583"/>
                </a:cubicBezTo>
                <a:lnTo>
                  <a:pt x="3579899" y="0"/>
                </a:lnTo>
                <a:lnTo>
                  <a:pt x="3716614" y="0"/>
                </a:lnTo>
                <a:lnTo>
                  <a:pt x="3760371" y="13583"/>
                </a:lnTo>
                <a:cubicBezTo>
                  <a:pt x="3794831" y="28158"/>
                  <a:pt x="3825864" y="49249"/>
                  <a:pt x="3851926" y="75310"/>
                </a:cubicBezTo>
                <a:lnTo>
                  <a:pt x="3867734" y="94469"/>
                </a:lnTo>
                <a:lnTo>
                  <a:pt x="3929571" y="218143"/>
                </a:lnTo>
                <a:lnTo>
                  <a:pt x="3930436" y="220931"/>
                </a:lnTo>
                <a:lnTo>
                  <a:pt x="3936288" y="278980"/>
                </a:lnTo>
                <a:lnTo>
                  <a:pt x="3936288" y="278980"/>
                </a:lnTo>
                <a:cubicBezTo>
                  <a:pt x="3936288" y="259095"/>
                  <a:pt x="3934273" y="239682"/>
                  <a:pt x="3930436" y="220931"/>
                </a:cubicBezTo>
                <a:lnTo>
                  <a:pt x="3929571" y="218143"/>
                </a:lnTo>
                <a:lnTo>
                  <a:pt x="4782339" y="1923678"/>
                </a:lnTo>
                <a:lnTo>
                  <a:pt x="4847075" y="2053150"/>
                </a:lnTo>
                <a:lnTo>
                  <a:pt x="4852864" y="2110578"/>
                </a:lnTo>
                <a:lnTo>
                  <a:pt x="4847075" y="2168008"/>
                </a:lnTo>
                <a:lnTo>
                  <a:pt x="4782341" y="2297475"/>
                </a:lnTo>
                <a:lnTo>
                  <a:pt x="3929571" y="4003014"/>
                </a:lnTo>
                <a:lnTo>
                  <a:pt x="3867735" y="4126687"/>
                </a:lnTo>
                <a:lnTo>
                  <a:pt x="3851926" y="4145846"/>
                </a:lnTo>
                <a:cubicBezTo>
                  <a:pt x="3825864" y="4171908"/>
                  <a:pt x="3794831" y="4192999"/>
                  <a:pt x="3760371" y="4207574"/>
                </a:cubicBezTo>
                <a:lnTo>
                  <a:pt x="3716614" y="4221157"/>
                </a:lnTo>
                <a:lnTo>
                  <a:pt x="3579899" y="4221157"/>
                </a:lnTo>
                <a:lnTo>
                  <a:pt x="1247471" y="4221157"/>
                </a:lnTo>
                <a:lnTo>
                  <a:pt x="1247461" y="4221158"/>
                </a:lnTo>
                <a:lnTo>
                  <a:pt x="1157649" y="4221158"/>
                </a:lnTo>
                <a:lnTo>
                  <a:pt x="1144506" y="4219833"/>
                </a:lnTo>
                <a:cubicBezTo>
                  <a:pt x="1088256" y="4208323"/>
                  <a:pt x="1037978" y="4180415"/>
                  <a:pt x="998886" y="4141323"/>
                </a:cubicBezTo>
                <a:lnTo>
                  <a:pt x="988052" y="4128193"/>
                </a:lnTo>
                <a:lnTo>
                  <a:pt x="920013" y="3992115"/>
                </a:lnTo>
                <a:lnTo>
                  <a:pt x="920013" y="3992114"/>
                </a:lnTo>
                <a:lnTo>
                  <a:pt x="76043" y="2304175"/>
                </a:lnTo>
                <a:lnTo>
                  <a:pt x="5240" y="2162570"/>
                </a:lnTo>
                <a:lnTo>
                  <a:pt x="0" y="2110578"/>
                </a:lnTo>
                <a:lnTo>
                  <a:pt x="5240" y="2058588"/>
                </a:lnTo>
                <a:lnTo>
                  <a:pt x="76045" y="1916978"/>
                </a:lnTo>
                <a:lnTo>
                  <a:pt x="909541" y="249988"/>
                </a:lnTo>
                <a:lnTo>
                  <a:pt x="906618" y="278980"/>
                </a:lnTo>
                <a:lnTo>
                  <a:pt x="906618" y="278980"/>
                </a:lnTo>
                <a:lnTo>
                  <a:pt x="909541" y="249989"/>
                </a:lnTo>
                <a:lnTo>
                  <a:pt x="1001023" y="67024"/>
                </a:lnTo>
                <a:lnTo>
                  <a:pt x="1033608" y="40139"/>
                </a:lnTo>
                <a:cubicBezTo>
                  <a:pt x="1048932" y="29787"/>
                  <a:pt x="1065305" y="20870"/>
                  <a:pt x="1082535" y="13583"/>
                </a:cubicBezTo>
                <a:lnTo>
                  <a:pt x="1126292" y="0"/>
                </a:lnTo>
                <a:lnTo>
                  <a:pt x="1263008" y="0"/>
                </a:lnTo>
                <a:lnTo>
                  <a:pt x="1306765" y="13583"/>
                </a:lnTo>
                <a:cubicBezTo>
                  <a:pt x="1384299" y="46377"/>
                  <a:pt x="1444485" y="112156"/>
                  <a:pt x="1469732" y="193328"/>
                </a:cubicBezTo>
                <a:lnTo>
                  <a:pt x="1482682" y="278980"/>
                </a:lnTo>
                <a:lnTo>
                  <a:pt x="1482682" y="278980"/>
                </a:lnTo>
                <a:cubicBezTo>
                  <a:pt x="1482682" y="159673"/>
                  <a:pt x="1410144" y="57308"/>
                  <a:pt x="1306765" y="13583"/>
                </a:cubicBezTo>
                <a:close/>
              </a:path>
            </a:pathLst>
          </a:custGeom>
          <a:solidFill>
            <a:schemeClr val="accent3">
              <a:lumMod val="65000"/>
              <a:alpha val="4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</a:pPr>
            <a:endParaRPr kumimoji="0" lang="zh-CN" altLang="en-US" sz="17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0" y="527213"/>
            <a:ext cx="657195" cy="398226"/>
            <a:chOff x="0" y="527213"/>
            <a:chExt cx="657195" cy="398226"/>
          </a:xfrm>
        </p:grpSpPr>
        <p:sp>
          <p:nvSpPr>
            <p:cNvPr id="6" name="矩形 5"/>
            <p:cNvSpPr/>
            <p:nvPr/>
          </p:nvSpPr>
          <p:spPr bwMode="auto">
            <a:xfrm>
              <a:off x="0" y="527213"/>
              <a:ext cx="590997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 bwMode="auto">
            <a:xfrm>
              <a:off x="611476" y="527213"/>
              <a:ext cx="45719" cy="398226"/>
            </a:xfrm>
            <a:prstGeom prst="rect">
              <a:avLst/>
            </a:prstGeom>
            <a:solidFill>
              <a:schemeClr val="accent4">
                <a:lumMod val="65000"/>
                <a:lumOff val="3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</a:pPr>
              <a:endParaRPr kumimoji="0" lang="zh-CN" altLang="en-US" sz="17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01115" y="1245235"/>
            <a:ext cx="7221220" cy="3345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600"/>
              <a:t>缓解服务器压力</a:t>
            </a:r>
            <a:endParaRPr lang="zh-CN" altLang="en-US" sz="1600"/>
          </a:p>
          <a:p>
            <a:pPr marL="285750" indent="-285750">
              <a:lnSpc>
                <a:spcPct val="160000"/>
              </a:lnSpc>
              <a:buFont typeface="Arial" panose="020B0604020202090204" pitchFamily="34" charset="0"/>
              <a:buChar char="•"/>
            </a:pPr>
            <a:r>
              <a:rPr lang="zh-CN" altLang="en-US" sz="1600"/>
              <a:t>延迟加载图片资源</a:t>
            </a:r>
            <a:endParaRPr lang="zh-CN" altLang="en-US" sz="1600"/>
          </a:p>
          <a:p>
            <a:pPr marL="285750" indent="-285750">
              <a:lnSpc>
                <a:spcPct val="160000"/>
              </a:lnSpc>
              <a:buFont typeface="Arial" panose="020B0604020202090204" pitchFamily="34" charset="0"/>
              <a:buChar char="•"/>
            </a:pPr>
            <a:r>
              <a:rPr lang="zh-CN" altLang="en-US" sz="1600"/>
              <a:t>优先首屏加载：减少首屏加载时的网络消耗，更快的加载首屏图片，提升了图片下载的速度</a:t>
            </a:r>
            <a:endParaRPr lang="zh-CN" altLang="en-US" sz="1600"/>
          </a:p>
          <a:p>
            <a:pPr marL="285750" indent="-285750">
              <a:lnSpc>
                <a:spcPct val="160000"/>
              </a:lnSpc>
              <a:buFont typeface="Arial" panose="020B0604020202090204" pitchFamily="34" charset="0"/>
              <a:buChar char="•"/>
            </a:pPr>
            <a:r>
              <a:rPr lang="en-US" altLang="zh-CN" sz="1600"/>
              <a:t>Loading........</a:t>
            </a:r>
            <a:endParaRPr lang="zh-CN" altLang="en-US" sz="1600"/>
          </a:p>
          <a:p>
            <a:pPr marL="285750" indent="-285750">
              <a:lnSpc>
                <a:spcPct val="160000"/>
              </a:lnSpc>
              <a:buFont typeface="Arial" panose="020B0604020202090204" pitchFamily="34" charset="0"/>
              <a:buChar char="•"/>
            </a:pPr>
            <a:r>
              <a:rPr lang="zh-CN" altLang="en-US" sz="1600"/>
              <a:t>滚动加载：滚动到固定位置，加载下一屏的图片资源。少量图片的加载，更快。 IntersectionObserver</a:t>
            </a:r>
            <a:endParaRPr lang="zh-CN" altLang="en-US" sz="160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90204" pitchFamily="34" charset="0"/>
          <a:buNone/>
          <a:defRPr kumimoji="0" lang="zh-CN" sz="17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90204" pitchFamily="34" charset="0"/>
          <a:buNone/>
          <a:defRPr kumimoji="0" lang="zh-CN" sz="17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1852</Words>
  <Application>WPS 表格</Application>
  <PresentationFormat>自定义</PresentationFormat>
  <Paragraphs>140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5" baseType="lpstr">
      <vt:lpstr>Arial</vt:lpstr>
      <vt:lpstr>方正书宋_GBK</vt:lpstr>
      <vt:lpstr>Wingdings</vt:lpstr>
      <vt:lpstr>宋体</vt:lpstr>
      <vt:lpstr>汉仪书宋二KW</vt:lpstr>
      <vt:lpstr>Calibri</vt:lpstr>
      <vt:lpstr>Helvetica Neue</vt:lpstr>
      <vt:lpstr>微软雅黑</vt:lpstr>
      <vt:lpstr>汉仪旗黑KW</vt:lpstr>
      <vt:lpstr>华文细黑</vt:lpstr>
      <vt:lpstr>黑体-简</vt:lpstr>
      <vt:lpstr>Calibri Light</vt:lpstr>
      <vt:lpstr>方正宋刻本秀楷简体</vt:lpstr>
      <vt:lpstr>冬青黑体简体中文</vt:lpstr>
      <vt:lpstr>宋体</vt:lpstr>
      <vt:lpstr>Arial Unicode MS</vt:lpstr>
      <vt:lpstr>Wingdings</vt:lpstr>
      <vt:lpstr>宋体-简</vt:lpstr>
      <vt:lpstr>默认设计模板</vt:lpstr>
      <vt:lpstr>图片加载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感谢观看 Thanks for watching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yellownancy</dc:creator>
  <cp:lastModifiedBy>caiyu</cp:lastModifiedBy>
  <cp:revision>96</cp:revision>
  <dcterms:created xsi:type="dcterms:W3CDTF">2020-03-30T01:53:46Z</dcterms:created>
  <dcterms:modified xsi:type="dcterms:W3CDTF">2020-03-30T01:53:46Z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2052-2.0.1.3256</vt:lpwstr>
  </property>
</Properties>
</file>

<file path=docProps/thumbnail.jpeg>
</file>